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81" d="100"/>
          <a:sy n="81" d="100"/>
        </p:scale>
        <p:origin x="-10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04F5628-578F-4D21-9C5D-57FF087C4F8B}" type="datetimeFigureOut">
              <a:rPr lang="en-US" smtClean="0"/>
              <a:pPr/>
              <a:t>2/24/2023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2383153-889A-43DF-B37A-85C34B5FAD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83153-889A-43DF-B37A-85C34B5FAD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83153-889A-43DF-B37A-85C34B5FAD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83153-889A-43DF-B37A-85C34B5FAD0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83153-889A-43DF-B37A-85C34B5FAD0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383153-889A-43DF-B37A-85C34B5FAD0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2383153-889A-43DF-B37A-85C34B5FAD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2383153-889A-43DF-B37A-85C34B5FAD0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04F5628-578F-4D21-9C5D-57FF087C4F8B}" type="datetimeFigureOut">
              <a:rPr lang="en-US" smtClean="0"/>
              <a:pPr/>
              <a:t>2/24/2023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2383153-889A-43DF-B37A-85C34B5FAD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04F5628-578F-4D21-9C5D-57FF087C4F8B}" type="datetimeFigureOut">
              <a:rPr lang="en-US" smtClean="0"/>
              <a:pPr/>
              <a:t>2/24/2023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383153-889A-43DF-B37A-85C34B5FAD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04F5628-578F-4D21-9C5D-57FF087C4F8B}" type="datetimeFigureOut">
              <a:rPr lang="en-US" smtClean="0"/>
              <a:pPr/>
              <a:t>2/24/2023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2383153-889A-43DF-B37A-85C34B5FAD0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04F5628-578F-4D21-9C5D-57FF087C4F8B}" type="datetimeFigureOut">
              <a:rPr lang="en-US" smtClean="0"/>
              <a:pPr/>
              <a:t>2/24/2023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383153-889A-43DF-B37A-85C34B5FAD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ESHAN COLLEGE OF ENGINEERING MATHURA</a:t>
            </a:r>
            <a:endParaRPr lang="en-US" dirty="0"/>
          </a:p>
        </p:txBody>
      </p:sp>
      <p:sp>
        <p:nvSpPr>
          <p:cNvPr id="3" name="Subtitle 2"/>
          <p:cNvSpPr>
            <a:spLocks noGrp="1"/>
          </p:cNvSpPr>
          <p:nvPr>
            <p:ph type="subTitle" idx="1"/>
          </p:nvPr>
        </p:nvSpPr>
        <p:spPr/>
        <p:txBody>
          <a:bodyPr>
            <a:normAutofit fontScale="85000" lnSpcReduction="20000"/>
          </a:bodyPr>
          <a:lstStyle/>
          <a:p>
            <a:endParaRPr lang="en-US" sz="1600" b="1" dirty="0" smtClean="0"/>
          </a:p>
          <a:p>
            <a:endParaRPr lang="en-US" sz="1600" b="1" dirty="0"/>
          </a:p>
          <a:p>
            <a:r>
              <a:rPr lang="en-US" sz="1600" b="1" dirty="0" smtClean="0"/>
              <a:t>                                                                               ER. SHAILESH KUMAR</a:t>
            </a:r>
          </a:p>
          <a:p>
            <a:r>
              <a:rPr lang="en-US" sz="1600" b="1" dirty="0" smtClean="0"/>
              <a:t>                                                                                   ASST. PROFESSOR</a:t>
            </a:r>
          </a:p>
          <a:p>
            <a:r>
              <a:rPr lang="en-US" sz="1600" b="1" dirty="0" smtClean="0"/>
              <a:t>                                                                 DEPARTMENT OF CIVIL ENGINEERING</a:t>
            </a:r>
            <a:endParaRPr lang="en-U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External effect: Forces applied (applied force); Forces exerted by bracket, bolts, Foundation (reactive force) Internal effect: Deformation, strain pattern – permanent strain; depends on material properties of bracket, bolts, etc.</a:t>
            </a:r>
            <a:endParaRPr lang="en-US" sz="36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Moment of a Force Principle of Transmissibility Any force that has the same magnitude and direction as F, is equivalent if it also has the same line of action and therefore, produces the same moment.</a:t>
            </a:r>
            <a:endParaRPr lang="en-US" sz="40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7200" dirty="0" smtClean="0"/>
              <a:t>THANK YOU</a:t>
            </a:r>
            <a:endParaRPr lang="en-US" sz="72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physical/mechanical model is simple a caricature of a real-world problem.</a:t>
            </a:r>
          </a:p>
          <a:p>
            <a:r>
              <a:rPr lang="en-US" dirty="0" smtClean="0"/>
              <a:t>Such a model is our way of understanding of real-world in as simple and tractable way as possible.</a:t>
            </a:r>
          </a:p>
          <a:p>
            <a:r>
              <a:rPr lang="en-US" dirty="0" smtClean="0"/>
              <a:t>Allows us to calculate forces/etc., which can then be re-mapped to the real problem.</a:t>
            </a:r>
          </a:p>
          <a:p>
            <a:r>
              <a:rPr lang="en-US" dirty="0" smtClean="0"/>
              <a:t>The real skill is to remove unwanted flab, and get a bare-bones model, which gives a quick and reasonably accurate solution.</a:t>
            </a:r>
            <a:endParaRPr lang="en-IN" dirty="0" smtClean="0"/>
          </a:p>
          <a:p>
            <a:endParaRPr lang="en-US" dirty="0"/>
          </a:p>
        </p:txBody>
      </p:sp>
      <p:sp>
        <p:nvSpPr>
          <p:cNvPr id="3" name="Title 2"/>
          <p:cNvSpPr>
            <a:spLocks noGrp="1"/>
          </p:cNvSpPr>
          <p:nvPr>
            <p:ph type="title"/>
          </p:nvPr>
        </p:nvSpPr>
        <p:spPr/>
        <p:txBody>
          <a:bodyPr/>
          <a:lstStyle/>
          <a:p>
            <a:r>
              <a:rPr lang="en-US" dirty="0" smtClean="0"/>
              <a:t>Modeling Real Life Problems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Example-1: Roof Truss</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533400" y="1295400"/>
            <a:ext cx="8229600" cy="2012995"/>
          </a:xfrm>
          <a:prstGeom prst="rect">
            <a:avLst/>
          </a:prstGeom>
          <a:noFill/>
          <a:ln w="9525">
            <a:noFill/>
            <a:round/>
            <a:headEnd/>
            <a:tailEnd/>
          </a:ln>
        </p:spPr>
      </p:pic>
      <p:pic>
        <p:nvPicPr>
          <p:cNvPr id="5" name="Picture 3"/>
          <p:cNvPicPr>
            <a:picLocks noChangeAspect="1" noChangeArrowheads="1"/>
          </p:cNvPicPr>
          <p:nvPr/>
        </p:nvPicPr>
        <p:blipFill>
          <a:blip r:embed="rId3"/>
          <a:srcRect l="10387" t="11307" r="10803" b="20142"/>
          <a:stretch>
            <a:fillRect/>
          </a:stretch>
        </p:blipFill>
        <p:spPr bwMode="auto">
          <a:xfrm>
            <a:off x="1250950" y="4826000"/>
            <a:ext cx="6629400" cy="800100"/>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Another Example: Aircraft Landing Gear</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838200" y="1524000"/>
            <a:ext cx="2590235" cy="3962400"/>
          </a:xfrm>
          <a:prstGeom prst="rect">
            <a:avLst/>
          </a:prstGeom>
          <a:noFill/>
          <a:ln w="9525">
            <a:noFill/>
            <a:round/>
            <a:headEnd/>
            <a:tailEnd/>
          </a:ln>
        </p:spPr>
      </p:pic>
      <p:pic>
        <p:nvPicPr>
          <p:cNvPr id="5" name="Picture 3"/>
          <p:cNvPicPr>
            <a:picLocks noChangeAspect="1" noChangeArrowheads="1"/>
          </p:cNvPicPr>
          <p:nvPr/>
        </p:nvPicPr>
        <p:blipFill>
          <a:blip r:embed="rId3"/>
          <a:srcRect/>
          <a:stretch>
            <a:fillRect/>
          </a:stretch>
        </p:blipFill>
        <p:spPr bwMode="auto">
          <a:xfrm>
            <a:off x="5143500" y="1371600"/>
            <a:ext cx="3497022" cy="4267200"/>
          </a:xfrm>
          <a:prstGeom prst="rect">
            <a:avLst/>
          </a:prstGeom>
          <a:noFill/>
          <a:ln w="9525">
            <a:noFill/>
            <a:round/>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Example 3</a:t>
            </a:r>
            <a:br>
              <a:rPr lang="en-US" sz="4400" dirty="0" smtClean="0"/>
            </a:br>
            <a:r>
              <a:rPr lang="en-US" sz="4400" dirty="0" smtClean="0"/>
              <a:t>Bridge</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838200" y="1600200"/>
            <a:ext cx="2378150" cy="2087619"/>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1143000" y="3733800"/>
            <a:ext cx="4724400" cy="23812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Example 4</a:t>
            </a:r>
            <a:br>
              <a:rPr lang="en-US" sz="4400" dirty="0" smtClean="0"/>
            </a:br>
            <a:r>
              <a:rPr lang="en-US" sz="4400" dirty="0" smtClean="0"/>
              <a:t>Simple basket-ball pole</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990600" y="1905000"/>
            <a:ext cx="3187836" cy="38100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876800" y="1752600"/>
            <a:ext cx="3382963" cy="4724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Example-5</a:t>
            </a:r>
            <a:br>
              <a:rPr lang="en-US" sz="4400" dirty="0" smtClean="0"/>
            </a:br>
            <a:r>
              <a:rPr lang="en-US" sz="4400" dirty="0" smtClean="0"/>
              <a:t>Ladder Climbing</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1143000" y="1752600"/>
            <a:ext cx="2339668" cy="39624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876800" y="1905000"/>
            <a:ext cx="3228975" cy="3886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Example-5</a:t>
            </a:r>
            <a:br>
              <a:rPr lang="en-US" sz="4400" dirty="0" smtClean="0"/>
            </a:br>
            <a:r>
              <a:rPr lang="en-US" sz="4400" dirty="0" smtClean="0"/>
              <a:t>Draw-Bridge</a:t>
            </a:r>
            <a:endParaRPr lang="en-US" dirty="0"/>
          </a:p>
        </p:txBody>
      </p:sp>
      <p:pic>
        <p:nvPicPr>
          <p:cNvPr id="4" name="Picture 6"/>
          <p:cNvPicPr>
            <a:picLocks noGrp="1" noChangeAspect="1" noChangeArrowheads="1"/>
          </p:cNvPicPr>
          <p:nvPr>
            <p:ph idx="1"/>
          </p:nvPr>
        </p:nvPicPr>
        <p:blipFill>
          <a:blip r:embed="rId2"/>
          <a:srcRect/>
          <a:stretch>
            <a:fillRect/>
          </a:stretch>
        </p:blipFill>
        <p:spPr bwMode="auto">
          <a:xfrm>
            <a:off x="609600" y="1676400"/>
            <a:ext cx="2560542" cy="1440000"/>
          </a:xfrm>
          <a:prstGeom prst="rect">
            <a:avLst/>
          </a:prstGeom>
          <a:noFill/>
          <a:ln w="9525">
            <a:noFill/>
            <a:miter lim="800000"/>
            <a:headEnd/>
            <a:tailEnd/>
          </a:ln>
          <a:effectLst/>
        </p:spPr>
      </p:pic>
      <p:pic>
        <p:nvPicPr>
          <p:cNvPr id="5" name="Picture 7"/>
          <p:cNvPicPr>
            <a:picLocks noChangeAspect="1" noChangeArrowheads="1"/>
          </p:cNvPicPr>
          <p:nvPr/>
        </p:nvPicPr>
        <p:blipFill>
          <a:blip r:embed="rId3"/>
          <a:srcRect/>
          <a:stretch>
            <a:fillRect/>
          </a:stretch>
        </p:blipFill>
        <p:spPr bwMode="auto">
          <a:xfrm>
            <a:off x="6019800" y="3733800"/>
            <a:ext cx="2209800" cy="29464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4114800" y="0"/>
            <a:ext cx="4673600" cy="350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Force Systems Cable Tension P Force: Magnitude (P), direction (arrow) and point of application (point A) is important Change in any of the three specifications will alter the effect on the bracket. Force is a Fixed Vector In case of rigid bodies, line of action of force is important (not its point of application if we are interested in only the resultant external effects of the force), </a:t>
            </a:r>
            <a:endParaRPr lang="en-US" dirty="0"/>
          </a:p>
        </p:txBody>
      </p:sp>
      <p:sp>
        <p:nvSpPr>
          <p:cNvPr id="3" name="Title 2"/>
          <p:cNvSpPr>
            <a:spLocks noGrp="1"/>
          </p:cNvSpPr>
          <p:nvPr>
            <p:ph type="title"/>
          </p:nvPr>
        </p:nvSpPr>
        <p:spPr/>
        <p:txBody>
          <a:bodyPr>
            <a:normAutofit fontScale="90000"/>
          </a:bodyPr>
          <a:lstStyle/>
          <a:p>
            <a:r>
              <a:rPr lang="en-US" dirty="0" smtClean="0"/>
              <a:t>Vector Addition: Procedure for </a:t>
            </a:r>
            <a:r>
              <a:rPr lang="en-US" sz="2200" dirty="0" smtClean="0"/>
              <a:t>Analysis Parallelogram Law (Graphical) Resultant Force (diagonal) Components (sides of parallelogram) </a:t>
            </a:r>
            <a:endParaRPr lang="en-US" sz="2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TotalTime>
  <Words>293</Words>
  <Application>Microsoft Office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ESHAN COLLEGE OF ENGINEERING MATHURA</vt:lpstr>
      <vt:lpstr>Modeling Real Life Problems</vt:lpstr>
      <vt:lpstr>Example-1: Roof Truss</vt:lpstr>
      <vt:lpstr>Another Example: Aircraft Landing Gear</vt:lpstr>
      <vt:lpstr>Example 3 Bridge</vt:lpstr>
      <vt:lpstr>Example 4 Simple basket-ball pole</vt:lpstr>
      <vt:lpstr>Example-5 Ladder Climbing</vt:lpstr>
      <vt:lpstr>Example-5 Draw-Bridge</vt:lpstr>
      <vt:lpstr>Vector Addition: Procedure for Analysis Parallelogram Law (Graphical) Resultant Force (diagonal) Components (sides of parallelogram) </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ESHAN COLLEGE OF ENGINEERING MATHURA</dc:title>
  <dc:creator>Hod</dc:creator>
  <cp:lastModifiedBy>Hod</cp:lastModifiedBy>
  <cp:revision>51</cp:revision>
  <dcterms:created xsi:type="dcterms:W3CDTF">2023-02-24T07:57:24Z</dcterms:created>
  <dcterms:modified xsi:type="dcterms:W3CDTF">2023-02-24T08:49:17Z</dcterms:modified>
</cp:coreProperties>
</file>